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0"/>
  </p:notesMasterIdLst>
  <p:sldIdLst>
    <p:sldId id="259" r:id="rId3"/>
    <p:sldId id="264" r:id="rId4"/>
    <p:sldId id="265" r:id="rId5"/>
    <p:sldId id="266" r:id="rId6"/>
    <p:sldId id="267" r:id="rId7"/>
    <p:sldId id="268" r:id="rId8"/>
    <p:sldId id="269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F4A313-9B11-4958-995C-7183EBB6B3FC}" type="datetimeFigureOut">
              <a:rPr lang="en-US" smtClean="0"/>
              <a:t>4/4/2016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717CB6-1BDA-4EDC-B249-73C446C86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8088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Reinvigorating?  Redesigning? Rethinking?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25280C-1193-4902-98EA-47F2B348C44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2547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9E2AD-71EA-4B95-9A3F-1F7F6F820BBE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22469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9E2AD-71EA-4B95-9A3F-1F7F6F820BBE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22469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9E2AD-71EA-4B95-9A3F-1F7F6F820BBE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22469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9E2AD-71EA-4B95-9A3F-1F7F6F820BBE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22469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9E2AD-71EA-4B95-9A3F-1F7F6F820BBE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22469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9E2AD-71EA-4B95-9A3F-1F7F6F820BBE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22469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722E4-A2DB-45BB-8127-B72D768B0105}" type="datetimeFigureOut">
              <a:rPr lang="en-US" smtClean="0"/>
              <a:t>4/4/2016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CC9CA-D744-4C23-A3F1-920BCFC75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325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722E4-A2DB-45BB-8127-B72D768B0105}" type="datetimeFigureOut">
              <a:rPr lang="en-US" smtClean="0"/>
              <a:t>4/4/2016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CC9CA-D744-4C23-A3F1-920BCFC75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114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722E4-A2DB-45BB-8127-B72D768B0105}" type="datetimeFigureOut">
              <a:rPr lang="en-US" smtClean="0"/>
              <a:t>4/4/2016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CC9CA-D744-4C23-A3F1-920BCFC75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738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722E4-A2DB-45BB-8127-B72D768B0105}" type="datetimeFigureOut">
              <a:rPr lang="en-US" smtClean="0"/>
              <a:t>4/4/2016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CC9CA-D744-4C23-A3F1-920BCFC75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169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722E4-A2DB-45BB-8127-B72D768B0105}" type="datetimeFigureOut">
              <a:rPr lang="en-US" smtClean="0"/>
              <a:t>4/4/2016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CC9CA-D744-4C23-A3F1-920BCFC75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606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722E4-A2DB-45BB-8127-B72D768B0105}" type="datetimeFigureOut">
              <a:rPr lang="en-US" smtClean="0"/>
              <a:t>4/4/2016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CC9CA-D744-4C23-A3F1-920BCFC75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973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722E4-A2DB-45BB-8127-B72D768B0105}" type="datetimeFigureOut">
              <a:rPr lang="en-US" smtClean="0"/>
              <a:t>4/4/2016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CC9CA-D744-4C23-A3F1-920BCFC75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257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722E4-A2DB-45BB-8127-B72D768B0105}" type="datetimeFigureOut">
              <a:rPr lang="en-US" smtClean="0"/>
              <a:t>4/4/2016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CC9CA-D744-4C23-A3F1-920BCFC75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187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722E4-A2DB-45BB-8127-B72D768B0105}" type="datetimeFigureOut">
              <a:rPr lang="en-US" smtClean="0"/>
              <a:t>4/4/2016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CC9CA-D744-4C23-A3F1-920BCFC75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020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722E4-A2DB-45BB-8127-B72D768B0105}" type="datetimeFigureOut">
              <a:rPr lang="en-US" smtClean="0"/>
              <a:t>4/4/2016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CC9CA-D744-4C23-A3F1-920BCFC75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569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722E4-A2DB-45BB-8127-B72D768B0105}" type="datetimeFigureOut">
              <a:rPr lang="en-US" smtClean="0"/>
              <a:t>4/4/2016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CC9CA-D744-4C23-A3F1-920BCFC75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2730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D33B9-25ED-453A-B3B8-13825C6300E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33F72-0C81-43CE-9DF9-00CE4EFAACA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7706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D33B9-25ED-453A-B3B8-13825C6300E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33F72-0C81-43CE-9DF9-00CE4EFAACA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609600" cy="613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14880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D33B9-25ED-453A-B3B8-13825C6300E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33F72-0C81-43CE-9DF9-00CE4EFAACA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14094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D33B9-25ED-453A-B3B8-13825C6300E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33F72-0C81-43CE-9DF9-00CE4EFAACA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609600" cy="613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23485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D33B9-25ED-453A-B3B8-13825C6300E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33F72-0C81-43CE-9DF9-00CE4EFAACA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609600" cy="613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93642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D33B9-25ED-453A-B3B8-13825C6300E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33F72-0C81-43CE-9DF9-00CE4EFAACA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0815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D33B9-25ED-453A-B3B8-13825C6300E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33F72-0C81-43CE-9DF9-00CE4EFAACA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9415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D33B9-25ED-453A-B3B8-13825C6300E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33F72-0C81-43CE-9DF9-00CE4EFAACA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9798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D33B9-25ED-453A-B3B8-13825C6300E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33F72-0C81-43CE-9DF9-00CE4EFAACA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2970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D33B9-25ED-453A-B3B8-13825C6300E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33F72-0C81-43CE-9DF9-00CE4EFAACA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43170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D33B9-25ED-453A-B3B8-13825C6300E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33F72-0C81-43CE-9DF9-00CE4EFAACA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8750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4722E4-A2DB-45BB-8127-B72D768B0105}" type="datetimeFigureOut">
              <a:rPr lang="en-US" smtClean="0"/>
              <a:t>4/4/2016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6CC9CA-D744-4C23-A3F1-920BCFC75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776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6D33B9-25ED-453A-B3B8-13825C6300E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933F72-0C81-43CE-9DF9-00CE4EFAACA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6781800"/>
            <a:ext cx="9144000" cy="0"/>
          </a:xfrm>
          <a:prstGeom prst="line">
            <a:avLst/>
          </a:prstGeom>
          <a:ln w="190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9" name="Picture 8" descr="BIDMC-HARVARD-APPROVED-new-"/>
          <p:cNvPicPr>
            <a:picLocks noChangeAspect="1" noChangeArrowheads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9716" y="6089278"/>
            <a:ext cx="3884569" cy="608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0192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abrancha@bidmc.harvard.edu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663575"/>
            <a:ext cx="8534400" cy="1470025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</a:rPr>
              <a:t>Developing High-Performing Teams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en-US" dirty="0" smtClean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</a:rPr>
            </a:br>
            <a:r>
              <a:rPr lang="en-US" sz="3600" i="1" dirty="0" smtClean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</a:rPr>
              <a:t>An interdisciplinary imperative for improvement</a:t>
            </a:r>
            <a:endParaRPr lang="en-US" sz="3600" i="1" dirty="0">
              <a:solidFill>
                <a:schemeClr val="accent4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5" name="Picture 4" descr="BIDMC-HARVARD-APPROVED-new-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7631" y="5982058"/>
            <a:ext cx="4568738" cy="715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020" y="2344267"/>
            <a:ext cx="1441961" cy="145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/>
        </p:nvCxnSpPr>
        <p:spPr>
          <a:xfrm>
            <a:off x="0" y="152400"/>
            <a:ext cx="9144000" cy="0"/>
          </a:xfrm>
          <a:prstGeom prst="line">
            <a:avLst/>
          </a:prstGeom>
          <a:ln w="76200">
            <a:solidFill>
              <a:srgbClr val="211C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0" y="6781800"/>
            <a:ext cx="9144000" cy="0"/>
          </a:xfrm>
          <a:prstGeom prst="line">
            <a:avLst/>
          </a:prstGeom>
          <a:ln w="76200">
            <a:solidFill>
              <a:srgbClr val="211C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6443002"/>
              </p:ext>
            </p:extLst>
          </p:nvPr>
        </p:nvGraphicFramePr>
        <p:xfrm>
          <a:off x="152401" y="4175760"/>
          <a:ext cx="8839200" cy="150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599"/>
                <a:gridCol w="2057400"/>
                <a:gridCol w="1752600"/>
                <a:gridCol w="251460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Andrea</a:t>
                      </a:r>
                      <a:r>
                        <a:rPr lang="en-US" sz="16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en-US" sz="1600" baseline="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Branchaud</a:t>
                      </a:r>
                      <a:r>
                        <a:rPr lang="en-US" sz="16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, MPH</a:t>
                      </a:r>
                    </a:p>
                    <a:p>
                      <a:pPr algn="ctr"/>
                      <a:r>
                        <a:rPr lang="en-US" sz="14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Project Manager</a:t>
                      </a:r>
                    </a:p>
                    <a:p>
                      <a:pPr algn="ctr"/>
                      <a:r>
                        <a:rPr lang="en-US" sz="14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Health Care Quality</a:t>
                      </a:r>
                      <a:endParaRPr lang="en-US" sz="14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45720" marR="4572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Tracy Lee, MSN, RN </a:t>
                      </a:r>
                    </a:p>
                    <a:p>
                      <a:pPr algn="ctr"/>
                      <a:r>
                        <a:rPr lang="en-US" sz="14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Nursing Director</a:t>
                      </a:r>
                    </a:p>
                    <a:p>
                      <a:pPr algn="ctr"/>
                      <a:r>
                        <a:rPr lang="en-US" sz="14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Inpatient</a:t>
                      </a:r>
                      <a:r>
                        <a:rPr lang="en-US" sz="14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Medicine</a:t>
                      </a:r>
                      <a:endParaRPr lang="en-US" sz="14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45720" marR="4572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Daniel Ricotta,</a:t>
                      </a:r>
                      <a:r>
                        <a:rPr lang="en-US" sz="16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MD</a:t>
                      </a:r>
                      <a:endParaRPr lang="en-US" sz="1600" dirty="0" smtClean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en-US" sz="14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Chief</a:t>
                      </a:r>
                      <a:r>
                        <a:rPr lang="en-US" sz="14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Medical Resident</a:t>
                      </a:r>
                      <a:endParaRPr lang="en-US" sz="14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45720" marR="4572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Lauge</a:t>
                      </a:r>
                      <a:r>
                        <a:rPr lang="en-US" sz="16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Sokol-Hessner, MD</a:t>
                      </a:r>
                    </a:p>
                    <a:p>
                      <a:pPr algn="ctr"/>
                      <a:r>
                        <a:rPr lang="en-US" sz="14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Assoc. Dir. Inpatient Quality</a:t>
                      </a:r>
                    </a:p>
                    <a:p>
                      <a:pPr algn="ctr"/>
                      <a:r>
                        <a:rPr lang="en-US" sz="14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Health Care Quality</a:t>
                      </a:r>
                      <a:endParaRPr lang="en-US" sz="14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45720" marR="45720">
                    <a:noFill/>
                  </a:tcPr>
                </a:tc>
              </a:tr>
              <a:tr h="370840">
                <a:tc gridSpan="4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45720" marR="45720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The presenters have no relevant disclosures</a:t>
                      </a:r>
                      <a:endParaRPr lang="en-US" sz="16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45720" marR="4572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731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rgbClr val="8064A2">
                    <a:lumMod val="75000"/>
                  </a:srgbClr>
                </a:solidFill>
              </a:rPr>
              <a:t>The Problem</a:t>
            </a:r>
            <a:endParaRPr lang="en-US" sz="3600" i="1" dirty="0">
              <a:solidFill>
                <a:srgbClr val="8064A2">
                  <a:lumMod val="75000"/>
                </a:srgb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8915400" cy="4678363"/>
          </a:xfrm>
        </p:spPr>
        <p:txBody>
          <a:bodyPr>
            <a:normAutofit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Unstable </a:t>
            </a:r>
            <a:r>
              <a:rPr lang="en-US" sz="2400" dirty="0" smtClean="0"/>
              <a:t>inpatient </a:t>
            </a:r>
            <a:r>
              <a:rPr lang="en-US" sz="2400" dirty="0" smtClean="0">
                <a:sym typeface="Wingdings" panose="05000000000000000000" pitchFamily="2" charset="2"/>
              </a:rPr>
              <a:t></a:t>
            </a:r>
            <a:r>
              <a:rPr lang="en-US" sz="2400" dirty="0" smtClean="0"/>
              <a:t> </a:t>
            </a:r>
            <a:r>
              <a:rPr lang="en-US" sz="2400" dirty="0"/>
              <a:t>“trigger” (aka rapid response</a:t>
            </a:r>
            <a:r>
              <a:rPr lang="en-US" sz="2400" dirty="0" smtClean="0"/>
              <a:t>)</a:t>
            </a:r>
          </a:p>
          <a:p>
            <a:pPr lvl="2"/>
            <a:r>
              <a:rPr lang="en-US" sz="2000" dirty="0" smtClean="0"/>
              <a:t>2015: 5024 triggers at BIDMC, 71% on services covered by IM </a:t>
            </a:r>
            <a:r>
              <a:rPr lang="en-US" sz="2000" dirty="0" err="1" smtClean="0"/>
              <a:t>housestaff</a:t>
            </a:r>
            <a:endParaRPr lang="en-US" sz="2000" dirty="0" smtClean="0"/>
          </a:p>
          <a:p>
            <a:pPr lvl="2"/>
            <a:r>
              <a:rPr lang="en-US" sz="2000" dirty="0" smtClean="0"/>
              <a:t>~50% end up in an ICU, similar mortality to acute MI</a:t>
            </a:r>
            <a:endParaRPr lang="en-US" sz="20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Interdisciplinary team responds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Variable communication, coordination of </a:t>
            </a:r>
            <a:r>
              <a:rPr lang="en-US" sz="2400" dirty="0" smtClean="0"/>
              <a:t>care</a:t>
            </a:r>
          </a:p>
          <a:p>
            <a:pPr lvl="2"/>
            <a:r>
              <a:rPr lang="en-US" sz="2000" dirty="0" smtClean="0"/>
              <a:t>Lack of a shared mental model</a:t>
            </a:r>
          </a:p>
          <a:p>
            <a:pPr lvl="3"/>
            <a:r>
              <a:rPr lang="en-US" sz="1800" dirty="0" smtClean="0"/>
              <a:t>MD: “I know what the plan is, why do we need to talk about it?”</a:t>
            </a:r>
            <a:endParaRPr lang="en-US" sz="18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Harm </a:t>
            </a:r>
            <a:r>
              <a:rPr lang="en-US" sz="2400" dirty="0" smtClean="0"/>
              <a:t>events</a:t>
            </a:r>
          </a:p>
          <a:p>
            <a:pPr lvl="2"/>
            <a:r>
              <a:rPr lang="en-US" sz="2000" dirty="0" smtClean="0"/>
              <a:t>Could they have been mitigated </a:t>
            </a:r>
            <a:r>
              <a:rPr lang="en-US" sz="2000" dirty="0"/>
              <a:t>by better </a:t>
            </a:r>
            <a:r>
              <a:rPr lang="en-US" sz="2000" dirty="0" smtClean="0"/>
              <a:t>teamwork?</a:t>
            </a:r>
            <a:endParaRPr lang="en-US" sz="2000" dirty="0"/>
          </a:p>
        </p:txBody>
      </p:sp>
      <p:sp>
        <p:nvSpPr>
          <p:cNvPr id="2" name="TextBox 1"/>
          <p:cNvSpPr txBox="1"/>
          <p:nvPr/>
        </p:nvSpPr>
        <p:spPr>
          <a:xfrm>
            <a:off x="8839200" y="64008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925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1"/>
            <a:ext cx="82296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rgbClr val="8064A2">
                    <a:lumMod val="75000"/>
                  </a:srgbClr>
                </a:solidFill>
              </a:rPr>
              <a:t>Our Intervention</a:t>
            </a:r>
            <a:endParaRPr lang="en-US" sz="3600" i="1" dirty="0">
              <a:solidFill>
                <a:srgbClr val="8064A2">
                  <a:lumMod val="75000"/>
                </a:srgb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14892"/>
            <a:ext cx="5029200" cy="1143000"/>
          </a:xfrm>
        </p:spPr>
        <p:txBody>
          <a:bodyPr>
            <a:normAutofit/>
          </a:bodyPr>
          <a:lstStyle/>
          <a:p>
            <a:pPr marL="0" lvl="1" indent="0">
              <a:spcBef>
                <a:spcPts val="0"/>
              </a:spcBef>
              <a:buNone/>
            </a:pPr>
            <a:r>
              <a:rPr lang="en-US" sz="2200" dirty="0" smtClean="0"/>
              <a:t>Build a project team</a:t>
            </a:r>
          </a:p>
          <a:p>
            <a:pPr marL="685800" lvl="2">
              <a:spcBef>
                <a:spcPts val="0"/>
              </a:spcBef>
            </a:pPr>
            <a:r>
              <a:rPr lang="en-US" sz="1800" dirty="0" smtClean="0"/>
              <a:t>Some team time funded by MA Healthcare Workforce Transformation Fund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839200" y="64008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84" t="10001" r="29145" b="2974"/>
          <a:stretch/>
        </p:blipFill>
        <p:spPr bwMode="auto">
          <a:xfrm>
            <a:off x="5257800" y="1066800"/>
            <a:ext cx="3754080" cy="504541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381000" y="3817206"/>
            <a:ext cx="5029200" cy="27359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spcBef>
                <a:spcPts val="0"/>
              </a:spcBef>
              <a:buNone/>
            </a:pPr>
            <a:r>
              <a:rPr lang="en-US" sz="2200" dirty="0" smtClean="0"/>
              <a:t>Brief structured huddle – “Triggers 2.0”</a:t>
            </a: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700" dirty="0" smtClean="0"/>
              <a:t>Facilitator leads using a guide</a:t>
            </a: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700" dirty="0" smtClean="0"/>
              <a:t>Case discussion, space for questions</a:t>
            </a: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700" dirty="0" smtClean="0"/>
              <a:t>Delineate specific tasks and a follow-up plan</a:t>
            </a: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700" dirty="0" smtClean="0"/>
              <a:t>Describe conditions that should prompt reassessment</a:t>
            </a: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700" dirty="0" smtClean="0"/>
              <a:t>Ensure communication with the patient and family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381000" y="2362200"/>
            <a:ext cx="5029200" cy="12786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spcBef>
                <a:spcPts val="0"/>
              </a:spcBef>
              <a:buNone/>
            </a:pPr>
            <a:r>
              <a:rPr lang="en-US" sz="2200" dirty="0" smtClean="0"/>
              <a:t>Train team members</a:t>
            </a: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 smtClean="0"/>
              <a:t>3-hour interdisciplinary team training sessions</a:t>
            </a: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 smtClean="0"/>
              <a:t>30-minute huddle facilitator trainings</a:t>
            </a:r>
            <a:endParaRPr lang="en-US" sz="1800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2" t="7112" r="4653" b="4667"/>
          <a:stretch/>
        </p:blipFill>
        <p:spPr bwMode="auto">
          <a:xfrm rot="21399822">
            <a:off x="5606095" y="792689"/>
            <a:ext cx="2615584" cy="1570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" name="Group 22"/>
          <p:cNvGrpSpPr/>
          <p:nvPr/>
        </p:nvGrpSpPr>
        <p:grpSpPr>
          <a:xfrm>
            <a:off x="1447800" y="3962400"/>
            <a:ext cx="2054239" cy="2133600"/>
            <a:chOff x="228600" y="5562600"/>
            <a:chExt cx="1981200" cy="2133600"/>
          </a:xfrm>
        </p:grpSpPr>
        <p:grpSp>
          <p:nvGrpSpPr>
            <p:cNvPr id="24" name="Group 23"/>
            <p:cNvGrpSpPr/>
            <p:nvPr/>
          </p:nvGrpSpPr>
          <p:grpSpPr>
            <a:xfrm>
              <a:off x="228600" y="5562600"/>
              <a:ext cx="1981200" cy="2133600"/>
              <a:chOff x="228600" y="5562600"/>
              <a:chExt cx="1981200" cy="2133600"/>
            </a:xfrm>
          </p:grpSpPr>
          <p:sp>
            <p:nvSpPr>
              <p:cNvPr id="26" name="Rectangle 25"/>
              <p:cNvSpPr/>
              <p:nvPr/>
            </p:nvSpPr>
            <p:spPr>
              <a:xfrm>
                <a:off x="228600" y="5562600"/>
                <a:ext cx="1981200" cy="2133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Flowchart: Process 26"/>
              <p:cNvSpPr/>
              <p:nvPr/>
            </p:nvSpPr>
            <p:spPr>
              <a:xfrm>
                <a:off x="381000" y="7010400"/>
                <a:ext cx="1664208" cy="533400"/>
              </a:xfrm>
              <a:prstGeom prst="flowChartProcess">
                <a:avLst/>
              </a:prstGeom>
              <a:solidFill>
                <a:schemeClr val="bg2">
                  <a:lumMod val="90000"/>
                </a:schemeClr>
              </a:solidFill>
              <a:ln w="76200">
                <a:solidFill>
                  <a:schemeClr val="accent4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381000" y="5791200"/>
                <a:ext cx="1676400" cy="10618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900" b="1" i="1" dirty="0" smtClean="0">
                    <a:latin typeface="+mj-lt"/>
                    <a:cs typeface="Andalus" panose="02020603050405020304" pitchFamily="18" charset="-78"/>
                  </a:rPr>
                  <a:t>This training has taught me . . .</a:t>
                </a:r>
              </a:p>
              <a:p>
                <a:endParaRPr lang="en-US" sz="900" dirty="0">
                  <a:latin typeface="Baskerville Old Face" panose="02020602080505020303" pitchFamily="18" charset="0"/>
                  <a:cs typeface="Andalus" panose="02020603050405020304" pitchFamily="18" charset="-78"/>
                </a:endParaRPr>
              </a:p>
              <a:p>
                <a:pPr lvl="0"/>
                <a:r>
                  <a:rPr lang="en-US" sz="900" i="1" dirty="0"/>
                  <a:t>The importance of open communication and teamwork that needs to be combined for and with patient advocacy and patient safety</a:t>
                </a:r>
                <a:r>
                  <a:rPr lang="en-US" sz="900" i="1" dirty="0" smtClean="0"/>
                  <a:t>.</a:t>
                </a:r>
                <a:r>
                  <a:rPr lang="en-US" sz="900" dirty="0" smtClean="0">
                    <a:latin typeface="Baskerville Old Face" panose="02020602080505020303" pitchFamily="18" charset="0"/>
                    <a:cs typeface="Andalus" panose="02020603050405020304" pitchFamily="18" charset="-78"/>
                  </a:rPr>
                  <a:t> </a:t>
                </a:r>
                <a:endParaRPr lang="en-US" sz="900" dirty="0">
                  <a:latin typeface="Baskerville Old Face" panose="02020602080505020303" pitchFamily="18" charset="0"/>
                  <a:cs typeface="Andalus" panose="02020603050405020304" pitchFamily="18" charset="-78"/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533400" y="7086600"/>
                <a:ext cx="13716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a</a:t>
                </a:r>
                <a:r>
                  <a:rPr lang="en-US" sz="1400" dirty="0" smtClean="0">
                    <a:latin typeface="Andalus" panose="02020603050405020304" pitchFamily="18" charset="-78"/>
                    <a:cs typeface="Andalus" panose="02020603050405020304" pitchFamily="18" charset="-78"/>
                  </a:rPr>
                  <a:t>dvocacy</a:t>
                </a:r>
                <a:endParaRPr lang="en-US" sz="1400" dirty="0">
                  <a:latin typeface="Andalus" panose="02020603050405020304" pitchFamily="18" charset="-78"/>
                  <a:cs typeface="Andalus" panose="02020603050405020304" pitchFamily="18" charset="-78"/>
                </a:endParaRPr>
              </a:p>
            </p:txBody>
          </p:sp>
        </p:grpSp>
        <p:sp>
          <p:nvSpPr>
            <p:cNvPr id="25" name="Flowchart: Process 24"/>
            <p:cNvSpPr/>
            <p:nvPr/>
          </p:nvSpPr>
          <p:spPr>
            <a:xfrm>
              <a:off x="381000" y="5791200"/>
              <a:ext cx="1664208" cy="1219200"/>
            </a:xfrm>
            <a:prstGeom prst="flowChartProcess">
              <a:avLst/>
            </a:prstGeom>
            <a:noFill/>
            <a:ln w="762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3429001" y="3962400"/>
            <a:ext cx="2057400" cy="2133600"/>
            <a:chOff x="2438400" y="5562600"/>
            <a:chExt cx="1984248" cy="2133600"/>
          </a:xfrm>
        </p:grpSpPr>
        <p:grpSp>
          <p:nvGrpSpPr>
            <p:cNvPr id="31" name="Group 30"/>
            <p:cNvGrpSpPr/>
            <p:nvPr/>
          </p:nvGrpSpPr>
          <p:grpSpPr>
            <a:xfrm>
              <a:off x="2438400" y="5562600"/>
              <a:ext cx="1984248" cy="2133600"/>
              <a:chOff x="2438400" y="5562600"/>
              <a:chExt cx="1984248" cy="2133600"/>
            </a:xfrm>
          </p:grpSpPr>
          <p:sp>
            <p:nvSpPr>
              <p:cNvPr id="34" name="Rectangle 33"/>
              <p:cNvSpPr/>
              <p:nvPr/>
            </p:nvSpPr>
            <p:spPr>
              <a:xfrm>
                <a:off x="2438400" y="5562600"/>
                <a:ext cx="1984248" cy="2133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Flowchart: Process 34"/>
              <p:cNvSpPr/>
              <p:nvPr/>
            </p:nvSpPr>
            <p:spPr>
              <a:xfrm>
                <a:off x="2590800" y="5791200"/>
                <a:ext cx="1666768" cy="1219200"/>
              </a:xfrm>
              <a:prstGeom prst="flowChartProcess">
                <a:avLst/>
              </a:prstGeom>
              <a:noFill/>
              <a:ln w="76200">
                <a:solidFill>
                  <a:schemeClr val="accent4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Flowchart: Process 35"/>
              <p:cNvSpPr/>
              <p:nvPr/>
            </p:nvSpPr>
            <p:spPr>
              <a:xfrm>
                <a:off x="2590800" y="7010400"/>
                <a:ext cx="1664208" cy="533400"/>
              </a:xfrm>
              <a:prstGeom prst="flowChartProcess">
                <a:avLst/>
              </a:prstGeom>
              <a:solidFill>
                <a:schemeClr val="bg2">
                  <a:lumMod val="90000"/>
                </a:schemeClr>
              </a:solidFill>
              <a:ln w="76200">
                <a:solidFill>
                  <a:schemeClr val="accent4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2" name="TextBox 31"/>
            <p:cNvSpPr txBox="1"/>
            <p:nvPr/>
          </p:nvSpPr>
          <p:spPr>
            <a:xfrm>
              <a:off x="2590800" y="5791200"/>
              <a:ext cx="1676400" cy="1061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 i="1" dirty="0" smtClean="0">
                  <a:latin typeface="+mj-lt"/>
                  <a:cs typeface="Andalus" panose="02020603050405020304" pitchFamily="18" charset="-78"/>
                </a:rPr>
                <a:t>From today, I will apply . . .</a:t>
              </a:r>
            </a:p>
            <a:p>
              <a:endParaRPr lang="en-US" sz="900" dirty="0">
                <a:latin typeface="Baskerville Old Face" panose="02020602080505020303" pitchFamily="18" charset="0"/>
                <a:cs typeface="Andalus" panose="02020603050405020304" pitchFamily="18" charset="-78"/>
              </a:endParaRPr>
            </a:p>
            <a:p>
              <a:pPr lvl="0"/>
              <a:r>
                <a:rPr lang="en-US" sz="900" i="1" dirty="0" smtClean="0"/>
                <a:t>A new </a:t>
              </a:r>
              <a:r>
                <a:rPr lang="en-US" sz="900" i="1" dirty="0"/>
                <a:t>confidence in speaking up as a member of the patient’s team.  New terms or thought “models” of how to go about expressing concern</a:t>
              </a:r>
              <a:r>
                <a:rPr lang="en-US" sz="900" i="1" dirty="0" smtClean="0"/>
                <a:t>.</a:t>
              </a:r>
              <a:endParaRPr lang="en-US" sz="900" dirty="0">
                <a:latin typeface="Baskerville Old Face" panose="02020602080505020303" pitchFamily="18" charset="0"/>
                <a:cs typeface="Andalus" panose="02020603050405020304" pitchFamily="18" charset="-78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743200" y="7086600"/>
              <a:ext cx="13716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Andalus" panose="02020603050405020304" pitchFamily="18" charset="-78"/>
                  <a:cs typeface="Andalus" panose="02020603050405020304" pitchFamily="18" charset="-78"/>
                </a:rPr>
                <a:t>s</a:t>
              </a:r>
              <a:r>
                <a:rPr lang="en-US" sz="1400" dirty="0" smtClean="0">
                  <a:latin typeface="Andalus" panose="02020603050405020304" pitchFamily="18" charset="-78"/>
                  <a:cs typeface="Andalus" panose="02020603050405020304" pitchFamily="18" charset="-78"/>
                </a:rPr>
                <a:t>afety</a:t>
              </a:r>
              <a:endParaRPr lang="en-US" sz="1400" dirty="0">
                <a:latin typeface="Andalus" panose="02020603050405020304" pitchFamily="18" charset="-78"/>
                <a:cs typeface="Andalus" panose="02020603050405020304" pitchFamily="18" charset="-78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5410201" y="3962400"/>
            <a:ext cx="2057400" cy="2133600"/>
            <a:chOff x="4648200" y="5562600"/>
            <a:chExt cx="1984248" cy="2133600"/>
          </a:xfrm>
        </p:grpSpPr>
        <p:grpSp>
          <p:nvGrpSpPr>
            <p:cNvPr id="39" name="Group 38"/>
            <p:cNvGrpSpPr/>
            <p:nvPr/>
          </p:nvGrpSpPr>
          <p:grpSpPr>
            <a:xfrm>
              <a:off x="4648200" y="5562600"/>
              <a:ext cx="1984248" cy="2133600"/>
              <a:chOff x="4648200" y="5562600"/>
              <a:chExt cx="1984248" cy="2133600"/>
            </a:xfrm>
          </p:grpSpPr>
          <p:sp>
            <p:nvSpPr>
              <p:cNvPr id="42" name="Rectangle 41"/>
              <p:cNvSpPr/>
              <p:nvPr/>
            </p:nvSpPr>
            <p:spPr>
              <a:xfrm>
                <a:off x="4648200" y="5562600"/>
                <a:ext cx="1984248" cy="2133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Flowchart: Process 42"/>
              <p:cNvSpPr/>
              <p:nvPr/>
            </p:nvSpPr>
            <p:spPr>
              <a:xfrm>
                <a:off x="4806940" y="5791200"/>
                <a:ext cx="1666768" cy="1219200"/>
              </a:xfrm>
              <a:prstGeom prst="flowChartProcess">
                <a:avLst/>
              </a:prstGeom>
              <a:noFill/>
              <a:ln w="76200">
                <a:solidFill>
                  <a:schemeClr val="accent4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Flowchart: Process 43"/>
              <p:cNvSpPr/>
              <p:nvPr/>
            </p:nvSpPr>
            <p:spPr>
              <a:xfrm>
                <a:off x="4806940" y="7010400"/>
                <a:ext cx="1664208" cy="533400"/>
              </a:xfrm>
              <a:prstGeom prst="flowChartProcess">
                <a:avLst/>
              </a:prstGeom>
              <a:solidFill>
                <a:schemeClr val="bg2">
                  <a:lumMod val="90000"/>
                </a:schemeClr>
              </a:solidFill>
              <a:ln w="76200">
                <a:solidFill>
                  <a:schemeClr val="accent4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0" name="TextBox 39"/>
            <p:cNvSpPr txBox="1"/>
            <p:nvPr/>
          </p:nvSpPr>
          <p:spPr>
            <a:xfrm>
              <a:off x="4800600" y="5791200"/>
              <a:ext cx="16764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 i="1" dirty="0" smtClean="0">
                  <a:latin typeface="+mj-lt"/>
                  <a:cs typeface="Andalus" panose="02020603050405020304" pitchFamily="18" charset="-78"/>
                </a:rPr>
                <a:t>I would still like . . .</a:t>
              </a:r>
            </a:p>
            <a:p>
              <a:endParaRPr lang="en-US" sz="900" dirty="0">
                <a:latin typeface="Baskerville Old Face" panose="02020602080505020303" pitchFamily="18" charset="0"/>
                <a:cs typeface="Andalus" panose="02020603050405020304" pitchFamily="18" charset="-78"/>
              </a:endParaRPr>
            </a:p>
            <a:p>
              <a:pPr lvl="0"/>
              <a:r>
                <a:rPr lang="en-US" sz="900" i="1" dirty="0" smtClean="0"/>
                <a:t>To </a:t>
              </a:r>
              <a:r>
                <a:rPr lang="en-US" sz="900" i="1" dirty="0"/>
                <a:t>h</a:t>
              </a:r>
              <a:r>
                <a:rPr lang="en-US" sz="900" i="1" dirty="0" smtClean="0"/>
                <a:t>ave more team-building </a:t>
              </a:r>
              <a:r>
                <a:rPr lang="en-US" sz="900" i="1" dirty="0"/>
                <a:t>to focus on huddle and personal experiences.  The better we know each other the more effectively and efficiently we work together.</a:t>
              </a:r>
              <a:endParaRPr lang="en-US" sz="900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953000" y="7086600"/>
              <a:ext cx="13716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Andalus" panose="02020603050405020304" pitchFamily="18" charset="-78"/>
                  <a:cs typeface="Andalus" panose="02020603050405020304" pitchFamily="18" charset="-78"/>
                </a:rPr>
                <a:t>c</a:t>
              </a:r>
              <a:r>
                <a:rPr lang="en-US" sz="1400" dirty="0" smtClean="0">
                  <a:latin typeface="Andalus" panose="02020603050405020304" pitchFamily="18" charset="-78"/>
                  <a:cs typeface="Andalus" panose="02020603050405020304" pitchFamily="18" charset="-78"/>
                </a:rPr>
                <a:t>ommunication</a:t>
              </a:r>
              <a:endParaRPr lang="en-US" sz="1400" dirty="0">
                <a:latin typeface="Andalus" panose="02020603050405020304" pitchFamily="18" charset="-78"/>
                <a:cs typeface="Andalus" panose="02020603050405020304" pitchFamily="18" charset="-78"/>
              </a:endParaRPr>
            </a:p>
          </p:txBody>
        </p:sp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9525">
            <a:off x="5826555" y="2409235"/>
            <a:ext cx="2406731" cy="16895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5814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solidFill>
                  <a:srgbClr val="8064A2">
                    <a:lumMod val="75000"/>
                  </a:srgbClr>
                </a:solidFill>
              </a:rPr>
              <a:t>Results</a:t>
            </a:r>
            <a:endParaRPr lang="en-US" sz="3600" i="1" dirty="0">
              <a:solidFill>
                <a:srgbClr val="8064A2">
                  <a:lumMod val="75000"/>
                </a:srgb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8686800" cy="4678363"/>
          </a:xfrm>
        </p:spPr>
        <p:txBody>
          <a:bodyPr>
            <a:normAutofit fontScale="92500"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Triggers 2.0 sustains </a:t>
            </a:r>
            <a:r>
              <a:rPr lang="en-US" dirty="0"/>
              <a:t>and </a:t>
            </a:r>
            <a:r>
              <a:rPr lang="en-US" dirty="0" smtClean="0"/>
              <a:t>spreads</a:t>
            </a:r>
            <a:endParaRPr lang="en-US" dirty="0"/>
          </a:p>
          <a:p>
            <a:pPr lvl="2"/>
            <a:r>
              <a:rPr lang="en-US" dirty="0" smtClean="0"/>
              <a:t>254 triggers to date</a:t>
            </a:r>
            <a:endParaRPr lang="en-US" dirty="0"/>
          </a:p>
          <a:p>
            <a:pPr lvl="2"/>
            <a:r>
              <a:rPr lang="en-US" dirty="0" smtClean="0"/>
              <a:t>54% </a:t>
            </a:r>
            <a:r>
              <a:rPr lang="en-US" dirty="0"/>
              <a:t>with a huddle</a:t>
            </a:r>
          </a:p>
          <a:p>
            <a:pPr lvl="2"/>
            <a:r>
              <a:rPr lang="en-US" dirty="0" smtClean="0"/>
              <a:t>64% </a:t>
            </a:r>
            <a:r>
              <a:rPr lang="en-US" dirty="0"/>
              <a:t>of huddles </a:t>
            </a:r>
            <a:r>
              <a:rPr lang="en-US" dirty="0" smtClean="0"/>
              <a:t>included </a:t>
            </a:r>
            <a:r>
              <a:rPr lang="en-US" dirty="0"/>
              <a:t>all team members</a:t>
            </a:r>
          </a:p>
          <a:p>
            <a:pPr lvl="2"/>
            <a:r>
              <a:rPr lang="en-US" dirty="0"/>
              <a:t>Median huddle duration 4.4 </a:t>
            </a:r>
            <a:r>
              <a:rPr lang="en-US" dirty="0" smtClean="0"/>
              <a:t>minutes</a:t>
            </a:r>
          </a:p>
          <a:p>
            <a:pPr lvl="2"/>
            <a:r>
              <a:rPr lang="en-US" dirty="0" smtClean="0"/>
              <a:t>Expanding to new care areas at the request of providers</a:t>
            </a: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Feedback</a:t>
            </a:r>
            <a:endParaRPr lang="en-US" dirty="0"/>
          </a:p>
          <a:p>
            <a:pPr lvl="2"/>
            <a:r>
              <a:rPr lang="en-US" dirty="0"/>
              <a:t>“In my 20 years here, this is the best quality improvement project we’ve ever </a:t>
            </a:r>
            <a:r>
              <a:rPr lang="en-US" dirty="0" smtClean="0"/>
              <a:t>done.”</a:t>
            </a:r>
            <a:endParaRPr lang="en-US" dirty="0"/>
          </a:p>
          <a:p>
            <a:pPr lvl="2"/>
            <a:r>
              <a:rPr lang="en-US" dirty="0"/>
              <a:t>“We had a surgery team here, and I just went in and conducted the huddle without telling them.  To them, it was just </a:t>
            </a:r>
            <a:r>
              <a:rPr lang="en-US" dirty="0" smtClean="0"/>
              <a:t>natural.”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839200" y="64008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353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solidFill>
                  <a:srgbClr val="8064A2">
                    <a:lumMod val="75000"/>
                  </a:srgbClr>
                </a:solidFill>
              </a:rPr>
              <a:t>Results</a:t>
            </a:r>
            <a:endParaRPr lang="en-US" sz="3600" i="1" dirty="0">
              <a:solidFill>
                <a:srgbClr val="8064A2">
                  <a:lumMod val="75000"/>
                </a:srgb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839200" y="64008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8356514"/>
              </p:ext>
            </p:extLst>
          </p:nvPr>
        </p:nvGraphicFramePr>
        <p:xfrm>
          <a:off x="419101" y="1596439"/>
          <a:ext cx="8305799" cy="2061161"/>
        </p:xfrm>
        <a:graphic>
          <a:graphicData uri="http://schemas.openxmlformats.org/drawingml/2006/table">
            <a:tbl>
              <a:tblPr>
                <a:tableStyleId>{EB344D84-9AFB-497E-A393-DC336BA19D2E}</a:tableStyleId>
              </a:tblPr>
              <a:tblGrid>
                <a:gridCol w="2057400"/>
                <a:gridCol w="1676400"/>
                <a:gridCol w="1828800"/>
                <a:gridCol w="2743199"/>
              </a:tblGrid>
              <a:tr h="505493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1" u="none" strike="noStrike" dirty="0" smtClean="0">
                          <a:effectLst/>
                        </a:rPr>
                        <a:t>Outcomes</a:t>
                      </a:r>
                      <a:endParaRPr lang="en-US" sz="15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1" u="none" strike="noStrike" dirty="0">
                          <a:effectLst/>
                        </a:rPr>
                        <a:t>When we DID </a:t>
                      </a:r>
                      <a:r>
                        <a:rPr lang="en-US" sz="1500" b="1" u="none" strike="noStrike" dirty="0" smtClean="0">
                          <a:effectLst/>
                        </a:rPr>
                        <a:t>Huddle</a:t>
                      </a: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i="1" u="none" strike="noStrike" dirty="0" smtClean="0">
                          <a:effectLst/>
                        </a:rPr>
                        <a:t>n= 138 (54%)</a:t>
                      </a:r>
                      <a:endParaRPr lang="en-US" sz="1500" b="0" i="1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1" u="none" strike="noStrike" dirty="0">
                          <a:effectLst/>
                        </a:rPr>
                        <a:t>When we DID NOT </a:t>
                      </a:r>
                      <a:r>
                        <a:rPr lang="en-US" sz="1500" b="1" u="none" strike="noStrike" dirty="0" smtClean="0">
                          <a:effectLst/>
                        </a:rPr>
                        <a:t>Huddle</a:t>
                      </a: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i="1" u="none" strike="noStrike" dirty="0" smtClean="0">
                          <a:effectLst/>
                        </a:rPr>
                        <a:t>n= 116 (46%)</a:t>
                      </a:r>
                      <a:endParaRPr lang="en-US" sz="1500" b="0" i="1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Fisher’s exact test, two-tailed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532873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Transferred to ICU within 48 </a:t>
                      </a:r>
                      <a:r>
                        <a:rPr lang="en-US" sz="1500" u="none" strike="noStrike" dirty="0" smtClean="0">
                          <a:effectLst/>
                        </a:rPr>
                        <a:t>hours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 smtClean="0">
                          <a:effectLst/>
                        </a:rPr>
                        <a:t>31 (22.5%)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 smtClean="0">
                          <a:effectLst/>
                        </a:rPr>
                        <a:t>20 (17.2%)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 = 0.3468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21244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Code </a:t>
                      </a:r>
                      <a:r>
                        <a:rPr lang="en-US" sz="1500" u="none" strike="noStrike" dirty="0" smtClean="0">
                          <a:effectLst/>
                        </a:rPr>
                        <a:t>Blue within 48 hours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(0.7%)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 smtClean="0">
                          <a:effectLst/>
                        </a:rPr>
                        <a:t>4 (3.4%)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 </a:t>
                      </a:r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= 0.1814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421244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Expired within 48 hours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0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 smtClean="0">
                          <a:effectLst/>
                        </a:rPr>
                        <a:t>4 (3.4%)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P </a:t>
                      </a:r>
                      <a:r>
                        <a:rPr lang="en-US" sz="15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= 0.0423</a:t>
                      </a:r>
                      <a:endParaRPr lang="en-US" sz="15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33400" y="3932872"/>
            <a:ext cx="8153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Reflections</a:t>
            </a:r>
          </a:p>
          <a:p>
            <a:r>
              <a:rPr lang="en-US" dirty="0" smtClean="0"/>
              <a:t>1. Association, not causation</a:t>
            </a:r>
          </a:p>
          <a:p>
            <a:r>
              <a:rPr lang="en-US" dirty="0" smtClean="0"/>
              <a:t>2. What factors are associated with both not huddling and increased risk of death?</a:t>
            </a:r>
          </a:p>
          <a:p>
            <a:r>
              <a:rPr lang="en-US" dirty="0" smtClean="0"/>
              <a:t>	E.g. Staffing matching workload (night time, elevated floor acuity)?</a:t>
            </a:r>
          </a:p>
          <a:p>
            <a:r>
              <a:rPr lang="en-US" dirty="0"/>
              <a:t>	</a:t>
            </a:r>
            <a:r>
              <a:rPr lang="en-US" dirty="0" smtClean="0"/>
              <a:t>E.g. Decreased recognition of risk (occult or subtle diseases, inexperience)?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2743200" y="3276600"/>
            <a:ext cx="51816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716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rgbClr val="8064A2">
                    <a:lumMod val="75000"/>
                  </a:srgbClr>
                </a:solidFill>
              </a:rPr>
              <a:t>Patient </a:t>
            </a:r>
            <a:r>
              <a:rPr lang="en-US" sz="3600" b="1" dirty="0" smtClean="0">
                <a:solidFill>
                  <a:srgbClr val="8064A2">
                    <a:lumMod val="75000"/>
                  </a:srgbClr>
                </a:solidFill>
              </a:rPr>
              <a:t>E</a:t>
            </a:r>
            <a:r>
              <a:rPr lang="en-US" sz="3600" b="1" dirty="0" smtClean="0">
                <a:solidFill>
                  <a:srgbClr val="8064A2">
                    <a:lumMod val="75000"/>
                  </a:srgbClr>
                </a:solidFill>
              </a:rPr>
              <a:t>ngagement</a:t>
            </a:r>
            <a:endParaRPr lang="en-US" sz="3600" i="1" dirty="0">
              <a:solidFill>
                <a:srgbClr val="8064A2">
                  <a:lumMod val="75000"/>
                </a:srgb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838200"/>
            <a:ext cx="8534400" cy="4876800"/>
          </a:xfrm>
        </p:spPr>
        <p:txBody>
          <a:bodyPr>
            <a:noAutofit/>
          </a:bodyPr>
          <a:lstStyle/>
          <a:p>
            <a:pPr marL="0" lvl="1" indent="0" algn="ctr">
              <a:buNone/>
            </a:pPr>
            <a:endParaRPr lang="en-US" sz="2000" dirty="0" smtClean="0"/>
          </a:p>
          <a:p>
            <a:pPr marL="0" lvl="1" indent="0" algn="ctr">
              <a:buNone/>
            </a:pP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dirty="0" smtClean="0"/>
              <a:t>Stories from the Bedside . . .</a:t>
            </a:r>
          </a:p>
          <a:p>
            <a:pPr marL="0" lvl="1" indent="0" algn="ctr">
              <a:buNone/>
            </a:pPr>
            <a:endParaRPr lang="en-US" sz="2000" dirty="0"/>
          </a:p>
          <a:p>
            <a:pPr marL="0" lvl="1" indent="0" algn="ctr">
              <a:buNone/>
            </a:pPr>
            <a:endParaRPr lang="en-US" sz="2000" dirty="0" smtClean="0"/>
          </a:p>
          <a:p>
            <a:pPr marL="0" lvl="1" indent="0" algn="ctr">
              <a:buNone/>
            </a:pPr>
            <a:endParaRPr lang="en-US" sz="2000" dirty="0"/>
          </a:p>
          <a:p>
            <a:pPr marL="0" lvl="1" indent="0" algn="ctr">
              <a:buNone/>
            </a:pPr>
            <a:endParaRPr lang="en-US" sz="2000" dirty="0" smtClean="0"/>
          </a:p>
          <a:p>
            <a:pPr marL="0" lvl="1" indent="0" algn="ctr">
              <a:buNone/>
            </a:pPr>
            <a:endParaRPr lang="en-US" sz="2000" dirty="0"/>
          </a:p>
          <a:p>
            <a:pPr marL="0" lvl="1" indent="0" algn="ctr">
              <a:buNone/>
            </a:pPr>
            <a:endParaRPr lang="en-US" sz="2000" dirty="0" smtClean="0"/>
          </a:p>
          <a:p>
            <a:pPr marL="0" lvl="1" indent="0" algn="ctr">
              <a:buNone/>
            </a:pPr>
            <a:endParaRPr lang="en-US" sz="2000" dirty="0"/>
          </a:p>
          <a:p>
            <a:pPr marL="0" lvl="1" indent="0" algn="ctr">
              <a:buNone/>
            </a:pPr>
            <a:endParaRPr lang="en-US" sz="2000" dirty="0" smtClean="0"/>
          </a:p>
          <a:p>
            <a:pPr marL="0" lvl="1" indent="0" algn="ctr">
              <a:buNone/>
            </a:pPr>
            <a:endParaRPr lang="en-US" sz="2000" dirty="0"/>
          </a:p>
          <a:p>
            <a:pPr marL="0" lvl="1" indent="0" algn="ctr">
              <a:buNone/>
            </a:pPr>
            <a:r>
              <a:rPr lang="en-US" sz="2000" dirty="0"/>
              <a:t>69% of the time, Huddles occur at the bedside</a:t>
            </a:r>
          </a:p>
          <a:p>
            <a:pPr marL="0" lvl="1" indent="0" algn="ctr">
              <a:buNone/>
            </a:pPr>
            <a:endParaRPr lang="en-US" sz="20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8839200" y="64008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</a:t>
            </a:r>
            <a:endParaRPr lang="en-US" dirty="0"/>
          </a:p>
        </p:txBody>
      </p:sp>
      <p:pic>
        <p:nvPicPr>
          <p:cNvPr id="1026" name="Picture 2" descr="http://woodwardadvisors.files.wordpress.com/2012/03/doctor-reassuring-elderly-woman-and-family-member-in-hospital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938" y="2190749"/>
            <a:ext cx="4048125" cy="2686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6321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rgbClr val="8064A2">
                    <a:lumMod val="75000"/>
                  </a:srgbClr>
                </a:solidFill>
              </a:rPr>
              <a:t>Lessons </a:t>
            </a:r>
            <a:r>
              <a:rPr lang="en-US" sz="3600" b="1" dirty="0">
                <a:solidFill>
                  <a:srgbClr val="8064A2">
                    <a:lumMod val="75000"/>
                  </a:srgbClr>
                </a:solidFill>
              </a:rPr>
              <a:t>L</a:t>
            </a:r>
            <a:r>
              <a:rPr lang="en-US" sz="3600" b="1" dirty="0" smtClean="0">
                <a:solidFill>
                  <a:srgbClr val="8064A2">
                    <a:lumMod val="75000"/>
                  </a:srgbClr>
                </a:solidFill>
              </a:rPr>
              <a:t>earned</a:t>
            </a:r>
            <a:endParaRPr lang="en-US" sz="3600" i="1" dirty="0">
              <a:solidFill>
                <a:srgbClr val="8064A2">
                  <a:lumMod val="75000"/>
                </a:srgb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8686800" cy="4678363"/>
          </a:xfrm>
        </p:spPr>
        <p:txBody>
          <a:bodyPr>
            <a:normAutofit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Key factors to sustainability and spread</a:t>
            </a:r>
          </a:p>
          <a:p>
            <a:pPr lvl="2"/>
            <a:r>
              <a:rPr lang="en-US" sz="2000" dirty="0" smtClean="0"/>
              <a:t>Skilled huddle facilitation</a:t>
            </a:r>
          </a:p>
          <a:p>
            <a:pPr lvl="3"/>
            <a:r>
              <a:rPr lang="en-US" sz="1800" dirty="0" smtClean="0"/>
              <a:t>Huddles led by senior RNs with a vested interest in project success</a:t>
            </a:r>
          </a:p>
          <a:p>
            <a:pPr lvl="3"/>
            <a:r>
              <a:rPr lang="en-US" sz="1800" dirty="0" smtClean="0"/>
              <a:t>Most important training for </a:t>
            </a:r>
            <a:r>
              <a:rPr lang="en-US" sz="1800" smtClean="0"/>
              <a:t>implementation success</a:t>
            </a:r>
            <a:endParaRPr lang="en-US" sz="1800" dirty="0"/>
          </a:p>
          <a:p>
            <a:pPr lvl="2"/>
            <a:r>
              <a:rPr lang="en-US" sz="2000" dirty="0" smtClean="0"/>
              <a:t>Executive leadership </a:t>
            </a:r>
            <a:r>
              <a:rPr lang="en-US" sz="2000" dirty="0"/>
              <a:t>support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smtClean="0"/>
              <a:t>Measurement followed by troubleshooting</a:t>
            </a:r>
            <a:r>
              <a:rPr lang="en-US" sz="2400" dirty="0"/>
              <a:t>, coaching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Challenges</a:t>
            </a:r>
          </a:p>
          <a:p>
            <a:pPr lvl="2"/>
            <a:r>
              <a:rPr lang="en-US" sz="2000" dirty="0"/>
              <a:t>Logistics of interdisciplinary </a:t>
            </a:r>
            <a:r>
              <a:rPr lang="en-US" sz="2000" dirty="0" smtClean="0"/>
              <a:t>trainings</a:t>
            </a:r>
            <a:endParaRPr lang="en-US" sz="2000" dirty="0"/>
          </a:p>
          <a:p>
            <a:pPr lvl="2"/>
            <a:r>
              <a:rPr lang="en-US" sz="2000" dirty="0"/>
              <a:t>Showing improvements in clinical outcomes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457200" lvl="1" indent="0" algn="ctr">
              <a:buNone/>
            </a:pPr>
            <a:r>
              <a:rPr lang="en-US" sz="2000" i="1" dirty="0"/>
              <a:t>Questions?   </a:t>
            </a:r>
            <a:r>
              <a:rPr lang="en-US" sz="2000" i="1" dirty="0" smtClean="0">
                <a:hlinkClick r:id="rId3"/>
              </a:rPr>
              <a:t>abrancha@bidmc.harvard.edu</a:t>
            </a:r>
            <a:endParaRPr lang="en-US" sz="2000" i="1" dirty="0"/>
          </a:p>
        </p:txBody>
      </p:sp>
      <p:sp>
        <p:nvSpPr>
          <p:cNvPr id="5" name="TextBox 4"/>
          <p:cNvSpPr txBox="1"/>
          <p:nvPr/>
        </p:nvSpPr>
        <p:spPr>
          <a:xfrm>
            <a:off x="8839200" y="64008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9250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1692</TotalTime>
  <Words>560</Words>
  <Application>Microsoft Office PowerPoint</Application>
  <PresentationFormat>On-screen Show (4:3)</PresentationFormat>
  <Paragraphs>120</Paragraphs>
  <Slides>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Office Theme</vt:lpstr>
      <vt:lpstr>1_Office Theme</vt:lpstr>
      <vt:lpstr>Developing High-Performing Teams An interdisciplinary imperative for improvement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BIDMC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Sokol-Hessner,Lauge, M.D. (BIDMC - Medicine)</dc:creator>
  <cp:lastModifiedBy>Branchaud,Andrea</cp:lastModifiedBy>
  <cp:revision>37</cp:revision>
  <dcterms:created xsi:type="dcterms:W3CDTF">2016-03-09T17:18:08Z</dcterms:created>
  <dcterms:modified xsi:type="dcterms:W3CDTF">2016-04-04T17:16:15Z</dcterms:modified>
</cp:coreProperties>
</file>